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2"/>
  </p:notesMasterIdLst>
  <p:sldIdLst>
    <p:sldId id="257" r:id="rId4"/>
    <p:sldId id="258" r:id="rId5"/>
    <p:sldId id="261" r:id="rId6"/>
    <p:sldId id="263" r:id="rId7"/>
    <p:sldId id="264" r:id="rId8"/>
    <p:sldId id="265" r:id="rId9"/>
    <p:sldId id="266" r:id="rId10"/>
    <p:sldId id="267" r:id="rId11"/>
  </p:sldIdLst>
  <p:sldSz cx="9144000" cy="5143500" type="screen16x9"/>
  <p:notesSz cx="6858000" cy="9144000"/>
  <p:embeddedFontLst>
    <p:embeddedFont>
      <p:font typeface="Roboto Thin" panose="020B0604020202020204" charset="0"/>
      <p:regular r:id="rId13"/>
      <p:bold r:id="rId14"/>
      <p:italic r:id="rId15"/>
      <p:boldItalic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  <p:embeddedFont>
      <p:font typeface="Dosis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17" d="100"/>
          <a:sy n="117" d="100"/>
        </p:scale>
        <p:origin x="-389" y="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9163359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</a:t>
            </a: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SQL from Scratch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Michael_Daley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b="0" i="0" u="none" strike="noStrike" cap="none" dirty="0" smtClean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7-01-18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28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Table </a:t>
            </a:r>
            <a:r>
              <a:rPr lang="en" sz="28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of Contents</a:t>
            </a:r>
            <a:endParaRPr sz="28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b="0" i="0" u="none" strike="noStrike" cap="none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 familiar with 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Warby Parker</a:t>
            </a:r>
            <a:endParaRPr sz="2400" b="0" i="0" u="none" strike="noStrike" cap="none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b="0" i="0" u="none" strike="noStrike" cap="none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 is the </a:t>
            </a: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Quiz Funnel</a:t>
            </a:r>
            <a:endParaRPr sz="2400" b="0" i="0" u="none" strike="noStrike" cap="none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A/B Testing with Home Try-On Funnel</a:t>
            </a:r>
            <a:endParaRPr sz="2400" b="0" i="0" u="none" strike="noStrike" cap="none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Quiz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" sz="900" b="0" i="0" u="none" strike="noStrike" cap="none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Query </a:t>
            </a: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here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survey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b="1" dirty="0" smtClean="0"/>
              <a:t>1</a:t>
            </a:r>
            <a:r>
              <a:rPr lang="en-US" sz="1200" b="1" dirty="0"/>
              <a:t>.</a:t>
            </a:r>
            <a:r>
              <a:rPr lang="en-US" sz="1200" dirty="0"/>
              <a:t> Select all columns from the first 10 rows. What columns does the table have?</a:t>
            </a:r>
          </a:p>
          <a:p>
            <a:r>
              <a:rPr lang="en-US" sz="1200" dirty="0"/>
              <a:t>Columns are: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986253086"/>
              </p:ext>
            </p:extLst>
          </p:nvPr>
        </p:nvGraphicFramePr>
        <p:xfrm>
          <a:off x="145318" y="3091029"/>
          <a:ext cx="4920900" cy="197604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459350"/>
                <a:gridCol w="1868700"/>
                <a:gridCol w="1592850"/>
              </a:tblGrid>
              <a:tr h="41680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292929"/>
                          </a:solidFill>
                          <a:effectLst/>
                        </a:rPr>
                        <a:t>question</a:t>
                      </a:r>
                    </a:p>
                  </a:txBody>
                  <a:tcPr marL="54530" marR="54530" marT="27265" marB="27265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</a:p>
                  </a:txBody>
                  <a:tcPr marL="54530" marR="54530" marT="27265" marB="27265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292929"/>
                          </a:solidFill>
                          <a:effectLst/>
                        </a:rPr>
                        <a:t>response</a:t>
                      </a:r>
                    </a:p>
                  </a:txBody>
                  <a:tcPr marL="54530" marR="54530" marT="27265" marB="27265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marL="54530" marR="54530" marT="27265" marB="2726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marL="54530" marR="54530" marT="27265" marB="2726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marL="54530" marR="54530" marT="27265" marB="27265" anchor="ctr"/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marL="54530" marR="54530" marT="27265" marB="2726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marL="54530" marR="54530" marT="27265" marB="2726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marL="54530" marR="54530" marT="27265" marB="27265" anchor="ctr"/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marL="54530" marR="54530" marT="27265" marB="2726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54530" marR="54530" marT="27265" marB="2726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Round</a:t>
                      </a:r>
                    </a:p>
                  </a:txBody>
                  <a:tcPr marL="54530" marR="54530" marT="27265" marB="27265" anchor="ctr"/>
                </a:tc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marL="54530" marR="54530" marT="27265" marB="2726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54530" marR="54530" marT="27265" marB="2726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Two-Tone</a:t>
                      </a:r>
                    </a:p>
                  </a:txBody>
                  <a:tcPr marL="54530" marR="54530" marT="27265" marB="2726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1.2 Quiz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" sz="900" b="0" i="0" u="none" strike="noStrike" cap="none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Query </a:t>
            </a: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here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question,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 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question;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575224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b="1" dirty="0" smtClean="0"/>
              <a:t>2. </a:t>
            </a:r>
            <a:r>
              <a:rPr lang="en-US" sz="1200" i="1" dirty="0"/>
              <a:t>What is the number of responses for each question?</a:t>
            </a:r>
            <a:endParaRPr lang="en-US" sz="1200" dirty="0"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0484320"/>
              </p:ext>
            </p:extLst>
          </p:nvPr>
        </p:nvGraphicFramePr>
        <p:xfrm>
          <a:off x="111904" y="1889669"/>
          <a:ext cx="4897701" cy="2042160"/>
        </p:xfrm>
        <a:graphic>
          <a:graphicData uri="http://schemas.openxmlformats.org/drawingml/2006/table">
            <a:tbl>
              <a:tblPr/>
              <a:tblGrid>
                <a:gridCol w="2832596"/>
                <a:gridCol w="2065105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question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count(distinct user_id)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500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475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380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270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7188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1.3 Quiz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" sz="900" b="0" i="0" u="none" strike="noStrike" cap="none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Query </a:t>
            </a: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here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question,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smtClean="0">
                <a:latin typeface="Courier New"/>
                <a:ea typeface="Courier New"/>
                <a:cs typeface="Courier New"/>
                <a:sym typeface="Courier New"/>
              </a:rPr>
              <a:t>  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question;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4920900" cy="173781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b="1" dirty="0" smtClean="0"/>
              <a:t>3. </a:t>
            </a:r>
            <a:r>
              <a:rPr lang="en-US" sz="1200" i="1" dirty="0"/>
              <a:t>Which question(s) of the quiz have a lower completion rates</a:t>
            </a:r>
            <a:r>
              <a:rPr lang="en-US" sz="1200" i="1" dirty="0" smtClean="0"/>
              <a:t>?</a:t>
            </a:r>
          </a:p>
          <a:p>
            <a:r>
              <a:rPr lang="en-US" sz="1050" i="1" dirty="0" smtClean="0"/>
              <a:t>Question 3 &amp; 5 have lower completion rates compared to question 2 &amp; 4.</a:t>
            </a:r>
            <a:endParaRPr lang="en-US" sz="1050" i="1" dirty="0"/>
          </a:p>
          <a:p>
            <a:endParaRPr lang="en-US" sz="1200" i="1" dirty="0"/>
          </a:p>
          <a:p>
            <a:r>
              <a:rPr lang="en-US" sz="1200" i="1" dirty="0"/>
              <a:t>What do you think is the reason?</a:t>
            </a:r>
            <a:endParaRPr lang="en-US" sz="1200" dirty="0"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50" dirty="0" smtClean="0">
                <a:latin typeface="Roboto"/>
                <a:ea typeface="Roboto"/>
                <a:cs typeface="Roboto"/>
                <a:sym typeface="Roboto"/>
              </a:rPr>
              <a:t>People filling out quizzes usually fill out the first question and maybe the second, but then drop off due to not wanting to fill out the survey (question 3). Question 5 seems more like a personal question that survey takers may either not know or do not want to disclose this information.</a:t>
            </a:r>
            <a:endParaRPr sz="105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914757"/>
              </p:ext>
            </p:extLst>
          </p:nvPr>
        </p:nvGraphicFramePr>
        <p:xfrm>
          <a:off x="98840" y="3267801"/>
          <a:ext cx="4949953" cy="1508760"/>
        </p:xfrm>
        <a:graphic>
          <a:graphicData uri="http://schemas.openxmlformats.org/drawingml/2006/table">
            <a:tbl>
              <a:tblPr/>
              <a:tblGrid>
                <a:gridCol w="2200223"/>
                <a:gridCol w="1090748"/>
                <a:gridCol w="165898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question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count(distinct </a:t>
                      </a:r>
                      <a:r>
                        <a:rPr lang="en-US" sz="900" dirty="0" err="1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  <a:r>
                        <a:rPr lang="en-US" sz="900" dirty="0">
                          <a:solidFill>
                            <a:srgbClr val="292929"/>
                          </a:solidFill>
                          <a:effectLst/>
                        </a:rPr>
                        <a:t>)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smtClean="0">
                          <a:solidFill>
                            <a:srgbClr val="292929"/>
                          </a:solidFill>
                          <a:effectLst/>
                        </a:rPr>
                        <a:t>Completion % (based on previous step</a:t>
                      </a:r>
                      <a:r>
                        <a:rPr lang="en-US" sz="900" baseline="0" dirty="0" smtClean="0">
                          <a:solidFill>
                            <a:srgbClr val="292929"/>
                          </a:solidFill>
                          <a:effectLst/>
                        </a:rPr>
                        <a:t>)</a:t>
                      </a:r>
                      <a:endParaRPr lang="en-US" sz="9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500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smtClean="0">
                          <a:solidFill>
                            <a:srgbClr val="525252"/>
                          </a:solidFill>
                          <a:effectLst/>
                        </a:rPr>
                        <a:t>100%</a:t>
                      </a:r>
                      <a:endParaRPr lang="en-US" sz="9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475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smtClean="0">
                          <a:solidFill>
                            <a:srgbClr val="525252"/>
                          </a:solidFill>
                          <a:effectLst/>
                        </a:rPr>
                        <a:t>95%</a:t>
                      </a:r>
                      <a:endParaRPr lang="en-US" sz="9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380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smtClean="0">
                          <a:solidFill>
                            <a:srgbClr val="525252"/>
                          </a:solidFill>
                          <a:effectLst/>
                        </a:rPr>
                        <a:t>80%</a:t>
                      </a:r>
                      <a:endParaRPr lang="en-US" sz="9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smtClean="0">
                          <a:solidFill>
                            <a:srgbClr val="525252"/>
                          </a:solidFill>
                          <a:effectLst/>
                        </a:rPr>
                        <a:t>95%</a:t>
                      </a:r>
                      <a:endParaRPr lang="en-US" sz="9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270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smtClean="0">
                          <a:solidFill>
                            <a:srgbClr val="525252"/>
                          </a:solidFill>
                          <a:effectLst/>
                        </a:rPr>
                        <a:t>74.79%</a:t>
                      </a:r>
                      <a:endParaRPr lang="en-US" sz="9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801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1.4 Quiz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7321730" y="711425"/>
            <a:ext cx="1822269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" sz="900" b="0" i="0" u="none" strike="noStrike" cap="none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Query </a:t>
            </a: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here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purchase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4920900" cy="173781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b="1" dirty="0" smtClean="0"/>
              <a:t>4. </a:t>
            </a:r>
            <a:r>
              <a:rPr lang="en-US" sz="1200" dirty="0"/>
              <a:t>What are the column names</a:t>
            </a:r>
            <a:r>
              <a:rPr lang="en-US" sz="1200" dirty="0" smtClean="0"/>
              <a:t>?</a:t>
            </a:r>
          </a:p>
          <a:p>
            <a:r>
              <a:rPr lang="en-US" sz="1200" dirty="0" smtClean="0"/>
              <a:t>Tables and names below</a:t>
            </a:r>
            <a:endParaRPr lang="en-US" sz="1000" dirty="0"/>
          </a:p>
          <a:p>
            <a:endParaRPr lang="en-US" sz="1200" dirty="0" smtClean="0"/>
          </a:p>
          <a:p>
            <a:endParaRPr lang="en-US" sz="1200" dirty="0" smtClean="0"/>
          </a:p>
          <a:p>
            <a:r>
              <a:rPr lang="en-US" sz="900" dirty="0" smtClean="0">
                <a:latin typeface="Roboto"/>
                <a:ea typeface="Roboto"/>
                <a:cs typeface="Roboto"/>
                <a:sym typeface="Roboto"/>
              </a:rPr>
              <a:t>	</a:t>
            </a:r>
          </a:p>
          <a:p>
            <a:r>
              <a:rPr lang="en-US" sz="900" dirty="0" smtClean="0">
                <a:latin typeface="Roboto"/>
                <a:ea typeface="Roboto"/>
                <a:cs typeface="Roboto"/>
                <a:sym typeface="Roboto"/>
              </a:rPr>
              <a:t>Quiz’s Table</a:t>
            </a:r>
          </a:p>
          <a:p>
            <a:endParaRPr lang="en-US" sz="9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900" dirty="0" smtClean="0">
              <a:latin typeface="Roboto"/>
              <a:ea typeface="Roboto"/>
              <a:cs typeface="Roboto"/>
              <a:sym typeface="Roboto"/>
            </a:endParaRPr>
          </a:p>
          <a:p>
            <a:endParaRPr lang="en-US" sz="9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900" dirty="0" smtClean="0">
              <a:latin typeface="Roboto"/>
              <a:ea typeface="Roboto"/>
              <a:cs typeface="Roboto"/>
              <a:sym typeface="Roboto"/>
            </a:endParaRPr>
          </a:p>
          <a:p>
            <a:endParaRPr lang="en-US" sz="9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900" dirty="0" err="1" smtClean="0">
                <a:latin typeface="Roboto"/>
                <a:ea typeface="Roboto"/>
                <a:cs typeface="Roboto"/>
                <a:sym typeface="Roboto"/>
              </a:rPr>
              <a:t>Home_try_on</a:t>
            </a:r>
            <a:r>
              <a:rPr lang="en-US" sz="900" dirty="0" smtClean="0">
                <a:latin typeface="Roboto"/>
                <a:ea typeface="Roboto"/>
                <a:cs typeface="Roboto"/>
                <a:sym typeface="Roboto"/>
              </a:rPr>
              <a:t> Table</a:t>
            </a:r>
          </a:p>
          <a:p>
            <a:endParaRPr lang="en-US" sz="700" b="0" i="0" u="none" strike="noStrike" cap="none" dirty="0" smtClea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700" dirty="0">
              <a:latin typeface="Roboto"/>
              <a:ea typeface="Roboto"/>
              <a:cs typeface="Roboto"/>
              <a:sym typeface="Roboto"/>
            </a:endParaRPr>
          </a:p>
          <a:p>
            <a:endParaRPr lang="en-US" sz="700" b="0" i="0" u="none" strike="noStrike" cap="none" dirty="0" smtClea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700" dirty="0">
              <a:latin typeface="Roboto"/>
              <a:ea typeface="Roboto"/>
              <a:cs typeface="Roboto"/>
              <a:sym typeface="Roboto"/>
            </a:endParaRPr>
          </a:p>
          <a:p>
            <a:endParaRPr lang="en-US" sz="700" b="0" i="0" u="none" strike="noStrike" cap="none" dirty="0" smtClea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en-US" sz="700" dirty="0">
              <a:latin typeface="Roboto"/>
              <a:ea typeface="Roboto"/>
              <a:cs typeface="Roboto"/>
              <a:sym typeface="Roboto"/>
            </a:endParaRPr>
          </a:p>
          <a:p>
            <a:endParaRPr lang="en-US" sz="700" b="0" i="0" u="none" strike="noStrike" cap="none" dirty="0" smtClean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700" dirty="0" smtClean="0">
                <a:latin typeface="Roboto"/>
                <a:ea typeface="Roboto"/>
                <a:cs typeface="Roboto"/>
                <a:sym typeface="Roboto"/>
              </a:rPr>
              <a:t>Purchase Table</a:t>
            </a:r>
          </a:p>
          <a:p>
            <a:endParaRPr sz="7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3960271"/>
              </p:ext>
            </p:extLst>
          </p:nvPr>
        </p:nvGraphicFramePr>
        <p:xfrm>
          <a:off x="223423" y="4114711"/>
          <a:ext cx="5047488" cy="548640"/>
        </p:xfrm>
        <a:graphic>
          <a:graphicData uri="http://schemas.openxmlformats.org/drawingml/2006/table">
            <a:tbl>
              <a:tblPr/>
              <a:tblGrid>
                <a:gridCol w="2310384"/>
                <a:gridCol w="902208"/>
                <a:gridCol w="512064"/>
                <a:gridCol w="707136"/>
                <a:gridCol w="615696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600" dirty="0" err="1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  <a:endParaRPr lang="en-US" sz="6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292929"/>
                          </a:solidFill>
                          <a:effectLst/>
                        </a:rPr>
                        <a:t>style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292929"/>
                          </a:solidFill>
                          <a:effectLst/>
                        </a:rPr>
                        <a:t>fit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292929"/>
                          </a:solidFill>
                          <a:effectLst/>
                        </a:rPr>
                        <a:t>shape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292929"/>
                          </a:solidFill>
                          <a:effectLst/>
                        </a:rPr>
                        <a:t>color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4e8118dc-bb3d-49bf-85fc-cca8d83232ac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Rectangular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Tortoise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291f1cca-e507-48be-b063-002b14906468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Narrow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Round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Black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201591"/>
              </p:ext>
            </p:extLst>
          </p:nvPr>
        </p:nvGraphicFramePr>
        <p:xfrm>
          <a:off x="241662" y="3175994"/>
          <a:ext cx="7080068" cy="548640"/>
        </p:xfrm>
        <a:graphic>
          <a:graphicData uri="http://schemas.openxmlformats.org/drawingml/2006/table">
            <a:tbl>
              <a:tblPr/>
              <a:tblGrid>
                <a:gridCol w="3741900"/>
                <a:gridCol w="1358900"/>
                <a:gridCol w="1979268"/>
              </a:tblGrid>
              <a:tr h="118368">
                <a:tc>
                  <a:txBody>
                    <a:bodyPr/>
                    <a:lstStyle/>
                    <a:p>
                      <a:pPr algn="ctr"/>
                      <a:r>
                        <a:rPr lang="en-US" sz="600" dirty="0" err="1" smtClean="0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  <a:endParaRPr lang="en-US" sz="6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 err="1">
                          <a:solidFill>
                            <a:srgbClr val="292929"/>
                          </a:solidFill>
                          <a:effectLst/>
                        </a:rPr>
                        <a:t>number_of_pairs</a:t>
                      </a:r>
                      <a:endParaRPr lang="en-US" sz="6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292929"/>
                          </a:solidFill>
                          <a:effectLst/>
                        </a:rPr>
                        <a:t>address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</a:tr>
              <a:tr h="118368"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d8addd87-3217-4429-9a01-d56d68111da7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145 New York 9a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118368"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f52b07c8-abe4-4f4a-9d39-ba9fc9a184cc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383 Madison Ave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36332"/>
              </p:ext>
            </p:extLst>
          </p:nvPr>
        </p:nvGraphicFramePr>
        <p:xfrm>
          <a:off x="254727" y="2340707"/>
          <a:ext cx="7014755" cy="487836"/>
        </p:xfrm>
        <a:graphic>
          <a:graphicData uri="http://schemas.openxmlformats.org/drawingml/2006/table">
            <a:tbl>
              <a:tblPr/>
              <a:tblGrid>
                <a:gridCol w="1956439"/>
                <a:gridCol w="785920"/>
                <a:gridCol w="1028385"/>
                <a:gridCol w="1120354"/>
                <a:gridCol w="1279211"/>
                <a:gridCol w="844446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600" dirty="0" err="1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  <a:endParaRPr lang="en-US" sz="6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 err="1">
                          <a:solidFill>
                            <a:srgbClr val="292929"/>
                          </a:solidFill>
                          <a:effectLst/>
                        </a:rPr>
                        <a:t>product_id</a:t>
                      </a:r>
                      <a:endParaRPr lang="en-US" sz="6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292929"/>
                          </a:solidFill>
                          <a:effectLst/>
                        </a:rPr>
                        <a:t>style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292929"/>
                          </a:solidFill>
                          <a:effectLst/>
                        </a:rPr>
                        <a:t>model_name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292929"/>
                          </a:solidFill>
                          <a:effectLst/>
                        </a:rPr>
                        <a:t>color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292929"/>
                          </a:solidFill>
                          <a:effectLst/>
                        </a:rPr>
                        <a:t>price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</a:tr>
              <a:tr h="156323"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00a9dd17-36c8-430c-9d76-df49d4197dcf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8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Lucy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Jet Black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150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156323"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00e15fe0-c86f-4818-9c63-3422211baa97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7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Lucy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Elderflower Crystal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150</a:t>
                      </a:r>
                    </a:p>
                  </a:txBody>
                  <a:tcPr marL="71173" marR="71173" marT="35586" marB="35586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3499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1.5 Quiz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202474" y="1201282"/>
            <a:ext cx="4983479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" sz="900" b="0" i="0" u="none" strike="noStrike" cap="none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Query </a:t>
            </a:r>
            <a:r>
              <a:rPr lang="en" sz="9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here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q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h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p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10;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932033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 smtClean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1.6 Quiz Funnel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58200" y="1181273"/>
            <a:ext cx="8317566" cy="275717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b="1" dirty="0"/>
              <a:t>6</a:t>
            </a:r>
            <a:r>
              <a:rPr lang="en-US" sz="1200" b="1" dirty="0" smtClean="0"/>
              <a:t>. </a:t>
            </a:r>
            <a:r>
              <a:rPr lang="en-US" sz="1200" i="1" dirty="0"/>
              <a:t>What are some actionable insights for </a:t>
            </a:r>
            <a:r>
              <a:rPr lang="en-US" sz="1200" i="1" dirty="0" err="1"/>
              <a:t>Warby</a:t>
            </a:r>
            <a:r>
              <a:rPr lang="en-US" sz="1200" i="1" dirty="0"/>
              <a:t> Parker</a:t>
            </a:r>
            <a:r>
              <a:rPr lang="en-US" sz="1200" i="1" dirty="0" smtClean="0"/>
              <a:t>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0" i="1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Information for the table of the funnel is below, which would help </a:t>
            </a:r>
            <a:r>
              <a:rPr lang="en-US" sz="1000" b="0" i="1" u="none" strike="noStrike" cap="none" dirty="0" err="1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000" b="0" i="1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Parker is to compare home try to purchases. </a:t>
            </a:r>
            <a:endParaRPr lang="en-US" sz="1000" i="1" dirty="0">
              <a:latin typeface="Roboto"/>
              <a:ea typeface="Roboto"/>
              <a:cs typeface="Roboto"/>
              <a:sym typeface="Roboto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0" i="1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appears below that if a user purchases then they have done the home try on; however, a home try on does not automatically mean that there will be purchases.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i="1" dirty="0" smtClean="0">
                <a:latin typeface="Roboto"/>
                <a:ea typeface="Roboto"/>
                <a:cs typeface="Roboto"/>
                <a:sym typeface="Roboto"/>
              </a:rPr>
              <a:t>It would be smart based on data that </a:t>
            </a:r>
            <a:r>
              <a:rPr lang="en-US" sz="1000" i="1" dirty="0" err="1" smtClean="0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000" i="1" dirty="0" smtClean="0">
                <a:latin typeface="Roboto"/>
                <a:ea typeface="Roboto"/>
                <a:cs typeface="Roboto"/>
                <a:sym typeface="Roboto"/>
              </a:rPr>
              <a:t> Parker focus on marketing that targets users to do the home try on because they would then take advantage of the correlation between purchases and the home try on option.</a:t>
            </a:r>
            <a:r>
              <a:rPr lang="en-US" sz="1000" b="0" i="1" u="none" strike="noStrike" cap="none" dirty="0" smtClean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lang="en-US" sz="1000" b="0" i="1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5543248"/>
              </p:ext>
            </p:extLst>
          </p:nvPr>
        </p:nvGraphicFramePr>
        <p:xfrm>
          <a:off x="258200" y="3405871"/>
          <a:ext cx="5573990" cy="1600700"/>
        </p:xfrm>
        <a:graphic>
          <a:graphicData uri="http://schemas.openxmlformats.org/drawingml/2006/table">
            <a:tbl>
              <a:tblPr/>
              <a:tblGrid>
                <a:gridCol w="2831825"/>
                <a:gridCol w="971340"/>
                <a:gridCol w="1031113"/>
                <a:gridCol w="739712"/>
              </a:tblGrid>
              <a:tr h="158000">
                <a:tc>
                  <a:txBody>
                    <a:bodyPr/>
                    <a:lstStyle/>
                    <a:p>
                      <a:pPr algn="ctr"/>
                      <a:r>
                        <a:rPr lang="en-US" sz="600" dirty="0" err="1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  <a:endParaRPr lang="en-US" sz="600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292929"/>
                          </a:solidFill>
                          <a:effectLst/>
                        </a:rPr>
                        <a:t>is_home_try_on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292929"/>
                          </a:solidFill>
                          <a:effectLst/>
                        </a:rPr>
                        <a:t>number_of_pairs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292929"/>
                          </a:solidFill>
                          <a:effectLst/>
                        </a:rPr>
                        <a:t>is_purchase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</a:tr>
              <a:tr h="111916"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4e8118dc-bb3d-49bf-85fc-cca8d83232ac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111916"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291f1cca-e507-48be-b063-002b14906468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111916"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75122300-0736-4087-b6d8-c0c5373a1a04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60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111916"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75bc6ebd-40cd-4e1d-a301-27ddd93b12e2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111916"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ce965c4d-7a2b-4db6-9847-601747fa7812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111916"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28867d12-27a6-4e6a-a5fb-8bb5440117ae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111916"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5a7a7e13-fbcf-46e4-9093-79799649d6c5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60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111916"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0143cb8b-bb81-4916-9750-ce956c9f9bd9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6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111916"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a4ccc1b3-cbb6-449c-b7a5-03af42c97433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5 pairs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  <a:tr h="111916"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b1dded76-cd60-4222-82cb-f6d464104298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>
                          <a:solidFill>
                            <a:srgbClr val="525252"/>
                          </a:solidFill>
                          <a:effectLst/>
                        </a:rPr>
                        <a:t>1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3 pairs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dirty="0">
                          <a:solidFill>
                            <a:srgbClr val="525252"/>
                          </a:solidFill>
                          <a:effectLst/>
                        </a:rPr>
                        <a:t>0</a:t>
                      </a:r>
                    </a:p>
                  </a:txBody>
                  <a:tcPr marL="52829" marR="52829" marT="26415" marB="26415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604674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</TotalTime>
  <Words>663</Words>
  <Application>Microsoft Office PowerPoint</Application>
  <PresentationFormat>On-screen Show (16:9)</PresentationFormat>
  <Paragraphs>215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Courier New</vt:lpstr>
      <vt:lpstr>Roboto Thin</vt:lpstr>
      <vt:lpstr>Roboto</vt:lpstr>
      <vt:lpstr>Dosis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Daley</dc:creator>
  <cp:lastModifiedBy>mdaley</cp:lastModifiedBy>
  <cp:revision>7</cp:revision>
  <dcterms:modified xsi:type="dcterms:W3CDTF">2018-07-02T11:29:20Z</dcterms:modified>
</cp:coreProperties>
</file>